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58" r:id="rId1"/>
    <p:sldMasterId id="2147483909" r:id="rId2"/>
    <p:sldMasterId id="2147483893" r:id="rId3"/>
  </p:sldMasterIdLst>
  <p:notesMasterIdLst>
    <p:notesMasterId r:id="rId16"/>
  </p:notesMasterIdLst>
  <p:handoutMasterIdLst>
    <p:handoutMasterId r:id="rId17"/>
  </p:handoutMasterIdLst>
  <p:sldIdLst>
    <p:sldId id="851" r:id="rId4"/>
    <p:sldId id="854" r:id="rId5"/>
    <p:sldId id="853" r:id="rId6"/>
    <p:sldId id="262" r:id="rId7"/>
    <p:sldId id="261" r:id="rId8"/>
    <p:sldId id="259" r:id="rId9"/>
    <p:sldId id="852" r:id="rId10"/>
    <p:sldId id="855" r:id="rId11"/>
    <p:sldId id="260" r:id="rId12"/>
    <p:sldId id="856" r:id="rId13"/>
    <p:sldId id="858" r:id="rId14"/>
    <p:sldId id="857" r:id="rId15"/>
  </p:sldIdLst>
  <p:sldSz cx="10693400" cy="7561263"/>
  <p:notesSz cx="6635750" cy="976788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2700" kern="1200">
        <a:solidFill>
          <a:srgbClr val="000000"/>
        </a:solidFill>
        <a:latin typeface="Times New Roman" panose="02020603050405020304" pitchFamily="18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15" userDrawn="1">
          <p15:clr>
            <a:srgbClr val="A4A3A4"/>
          </p15:clr>
        </p15:guide>
        <p15:guide id="2" pos="3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7">
          <p15:clr>
            <a:srgbClr val="A4A3A4"/>
          </p15:clr>
        </p15:guide>
        <p15:guide id="2" pos="20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70903"/>
    <a:srgbClr val="F8FAF4"/>
    <a:srgbClr val="F2EEE7"/>
    <a:srgbClr val="E8E8DC"/>
    <a:srgbClr val="FCFAF8"/>
    <a:srgbClr val="F8F8F2"/>
    <a:srgbClr val="CC0000"/>
    <a:srgbClr val="CC6600"/>
    <a:srgbClr val="CC99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23" autoAdjust="0"/>
    <p:restoredTop sz="94763" autoAdjust="0"/>
  </p:normalViewPr>
  <p:slideViewPr>
    <p:cSldViewPr snapToGrid="0">
      <p:cViewPr>
        <p:scale>
          <a:sx n="100" d="100"/>
          <a:sy n="100" d="100"/>
        </p:scale>
        <p:origin x="1960" y="960"/>
      </p:cViewPr>
      <p:guideLst>
        <p:guide orient="horz" pos="3515"/>
        <p:guide pos="3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-1524" y="-102"/>
      </p:cViewPr>
      <p:guideLst>
        <p:guide orient="horz" pos="3077"/>
        <p:guide pos="20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BC02179-80BF-4F6A-B1A9-711A963F51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t" anchorCtr="0" compatLnSpc="1">
            <a:prstTxWarp prst="textNoShape">
              <a:avLst/>
            </a:prstTxWarp>
          </a:bodyPr>
          <a:lstStyle>
            <a:lvl1pPr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C12D8B64-38B1-4DBA-9261-BD42BD2CEC6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57613" y="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t" anchorCtr="0" compatLnSpc="1">
            <a:prstTxWarp prst="textNoShape">
              <a:avLst/>
            </a:prstTxWarp>
          </a:bodyPr>
          <a:lstStyle>
            <a:lvl1pPr algn="r"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41E9D50B-7F33-410F-96B1-75823E38D04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7735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b" anchorCtr="0" compatLnSpc="1">
            <a:prstTxWarp prst="textNoShape">
              <a:avLst/>
            </a:prstTxWarp>
          </a:bodyPr>
          <a:lstStyle>
            <a:lvl1pPr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8A94D6A9-E033-49FC-A7A7-7C3C1C8CA1D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57613" y="927735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b" anchorCtr="0" compatLnSpc="1">
            <a:prstTxWarp prst="textNoShape">
              <a:avLst/>
            </a:prstTxWarp>
          </a:bodyPr>
          <a:lstStyle>
            <a:lvl1pPr algn="r" defTabSz="901700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3E61FA9-156F-41C6-8FEE-7300A4ECCA6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DC2CFFE-5483-4A6F-AFE0-B73F5AE14C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t" anchorCtr="0" compatLnSpc="1">
            <a:prstTxWarp prst="textNoShape">
              <a:avLst/>
            </a:prstTxWarp>
          </a:bodyPr>
          <a:lstStyle>
            <a:lvl1pPr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655F3ED-5ED1-4EBC-9261-FFB9F9C122C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57613" y="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t" anchorCtr="0" compatLnSpc="1">
            <a:prstTxWarp prst="textNoShape">
              <a:avLst/>
            </a:prstTxWarp>
          </a:bodyPr>
          <a:lstStyle>
            <a:lvl1pPr algn="r"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38BF750-781D-4B09-8626-3BE5E99F316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8663" y="731838"/>
            <a:ext cx="5180012" cy="3663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0ECB958E-8F03-4D87-B026-B1CC2078708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1988" y="4640263"/>
            <a:ext cx="5311775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C24354CC-5BBC-4104-8816-F32743522E8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7735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b" anchorCtr="0" compatLnSpc="1">
            <a:prstTxWarp prst="textNoShape">
              <a:avLst/>
            </a:prstTxWarp>
          </a:bodyPr>
          <a:lstStyle>
            <a:lvl1pPr defTabSz="902366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5C98EB5A-8B7D-48A0-8702-E8BE94DD56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57613" y="9277350"/>
            <a:ext cx="2876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13" tIns="45156" rIns="90313" bIns="45156" numCol="1" anchor="b" anchorCtr="0" compatLnSpc="1">
            <a:prstTxWarp prst="textNoShape">
              <a:avLst/>
            </a:prstTxWarp>
          </a:bodyPr>
          <a:lstStyle>
            <a:lvl1pPr algn="r" defTabSz="901700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7ED2927-E133-412E-89DB-B39F1916A54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75C7A-84D2-D641-BAB5-FF42AB5C22D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1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01688" y="2349500"/>
            <a:ext cx="9090025" cy="16208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603375" y="4284663"/>
            <a:ext cx="7486650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7928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656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753350" y="420688"/>
            <a:ext cx="2405063" cy="671988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4988" y="420688"/>
            <a:ext cx="7065962" cy="671988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63146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044278" y="2500732"/>
            <a:ext cx="8604846" cy="255980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defTabSz="339639">
              <a:defRPr sz="4651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465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54760519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044278" y="196908"/>
            <a:ext cx="8604846" cy="1890316"/>
          </a:xfrm>
          <a:prstGeom prst="rect">
            <a:avLst/>
          </a:prstGeom>
        </p:spPr>
        <p:txBody>
          <a:bodyPr/>
          <a:lstStyle>
            <a:lvl1pPr marL="0" marR="0" defTabSz="452853">
              <a:defRPr sz="6511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6511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1044278" y="2146297"/>
            <a:ext cx="8604846" cy="4430427"/>
          </a:xfrm>
          <a:prstGeom prst="rect">
            <a:avLst/>
          </a:prstGeom>
        </p:spPr>
        <p:txBody>
          <a:bodyPr anchor="ctr"/>
          <a:lstStyle>
            <a:lvl1pPr marL="689124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1033686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78248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22811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067373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56"/>
              <a:t>Body Level One</a:t>
            </a:r>
          </a:p>
          <a:p>
            <a:pPr lvl="1">
              <a:defRPr sz="1800"/>
            </a:pPr>
            <a:r>
              <a:rPr sz="3256"/>
              <a:t>Body Level Two</a:t>
            </a:r>
          </a:p>
          <a:p>
            <a:pPr lvl="2">
              <a:defRPr sz="1800"/>
            </a:pPr>
            <a:r>
              <a:rPr sz="3256"/>
              <a:t>Body Level Three</a:t>
            </a:r>
          </a:p>
          <a:p>
            <a:pPr lvl="3">
              <a:defRPr sz="1800"/>
            </a:pPr>
            <a:r>
              <a:rPr sz="3256"/>
              <a:t>Body Level Four</a:t>
            </a:r>
          </a:p>
          <a:p>
            <a:pPr lvl="4">
              <a:defRPr sz="1800"/>
            </a:pPr>
            <a:r>
              <a:rPr sz="3256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4040803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BBE7EA-693D-4137-B7DB-9915A8032E73}"/>
              </a:ext>
            </a:extLst>
          </p:cNvPr>
          <p:cNvSpPr/>
          <p:nvPr userDrawn="1"/>
        </p:nvSpPr>
        <p:spPr>
          <a:xfrm>
            <a:off x="0" y="7050766"/>
            <a:ext cx="10693400" cy="51049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368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8522D63-F7A6-4107-9937-FD2C94A0FBC9}"/>
              </a:ext>
            </a:extLst>
          </p:cNvPr>
          <p:cNvGrpSpPr/>
          <p:nvPr userDrawn="1"/>
        </p:nvGrpSpPr>
        <p:grpSpPr>
          <a:xfrm>
            <a:off x="9068840" y="7118797"/>
            <a:ext cx="318488" cy="402362"/>
            <a:chOff x="9043752" y="5197947"/>
            <a:chExt cx="1393406" cy="1400374"/>
          </a:xfrm>
        </p:grpSpPr>
        <p:sp>
          <p:nvSpPr>
            <p:cNvPr id="8" name="四角形: 角を丸くする 68">
              <a:extLst>
                <a:ext uri="{FF2B5EF4-FFF2-40B4-BE49-F238E27FC236}">
                  <a16:creationId xmlns:a16="http://schemas.microsoft.com/office/drawing/2014/main" id="{DCF85303-0FDB-4B19-B3E3-7D7D2FDFB765}"/>
                </a:ext>
              </a:extLst>
            </p:cNvPr>
            <p:cNvSpPr/>
            <p:nvPr/>
          </p:nvSpPr>
          <p:spPr>
            <a:xfrm>
              <a:off x="9043752" y="5197947"/>
              <a:ext cx="1393406" cy="14003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368"/>
            </a:p>
          </p:txBody>
        </p:sp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1C4510DA-797E-4276-8C8B-AA35000765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17524" y="5265998"/>
            <a:ext cx="1249816" cy="12400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" name="ビットマップ イメージ" r:id="rId3" imgW="3247619" imgH="3219899" progId="">
                    <p:embed/>
                  </p:oleObj>
                </mc:Choice>
                <mc:Fallback>
                  <p:oleObj name="ビットマップ イメージ" r:id="rId3" imgW="3247619" imgH="3219899" progId="">
                    <p:embed/>
                    <p:pic>
                      <p:nvPicPr>
                        <p:cNvPr id="9" name="Object 5">
                          <a:extLst>
                            <a:ext uri="{FF2B5EF4-FFF2-40B4-BE49-F238E27FC236}">
                              <a16:creationId xmlns:a16="http://schemas.microsoft.com/office/drawing/2014/main" id="{1C4510DA-797E-4276-8C8B-AA35000765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17524" y="5265998"/>
                          <a:ext cx="1249816" cy="12400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A8499C22-7FA8-4A72-AFFE-B5C65F6EB5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011" y="7118799"/>
            <a:ext cx="318488" cy="402362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4491930-7F99-4171-94D2-93710A5BF254}"/>
              </a:ext>
            </a:extLst>
          </p:cNvPr>
          <p:cNvGrpSpPr/>
          <p:nvPr userDrawn="1"/>
        </p:nvGrpSpPr>
        <p:grpSpPr>
          <a:xfrm>
            <a:off x="9447669" y="7118299"/>
            <a:ext cx="328102" cy="414508"/>
            <a:chOff x="10510932" y="5197947"/>
            <a:chExt cx="1393406" cy="1400374"/>
          </a:xfrm>
        </p:grpSpPr>
        <p:sp>
          <p:nvSpPr>
            <p:cNvPr id="12" name="四角形: 角を丸くする 69">
              <a:extLst>
                <a:ext uri="{FF2B5EF4-FFF2-40B4-BE49-F238E27FC236}">
                  <a16:creationId xmlns:a16="http://schemas.microsoft.com/office/drawing/2014/main" id="{E3A630F3-E533-4142-85E5-F70241352529}"/>
                </a:ext>
              </a:extLst>
            </p:cNvPr>
            <p:cNvSpPr/>
            <p:nvPr/>
          </p:nvSpPr>
          <p:spPr>
            <a:xfrm>
              <a:off x="10510932" y="5197947"/>
              <a:ext cx="1393406" cy="14003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368"/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5A55534-D620-4F2D-A484-59A77A6F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43440" y="5264240"/>
              <a:ext cx="728390" cy="1241846"/>
            </a:xfrm>
            <a:prstGeom prst="rect">
              <a:avLst/>
            </a:prstGeom>
          </p:spPr>
        </p:pic>
      </p:grp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15E8251-2011-4A71-937C-01467C82AAC2}"/>
              </a:ext>
            </a:extLst>
          </p:cNvPr>
          <p:cNvSpPr/>
          <p:nvPr userDrawn="1"/>
        </p:nvSpPr>
        <p:spPr>
          <a:xfrm>
            <a:off x="91266" y="7079532"/>
            <a:ext cx="8407100" cy="40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0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3" b="0" kern="10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運動の神経メカニズム解明に向けた３次元断層画像に基づくラット筋骨格モデルの開発と定量運動解析</a:t>
            </a:r>
            <a:endParaRPr lang="en-US" altLang="ja-JP" sz="1053" b="0" kern="1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8020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5" b="0" dirty="0">
                <a:solidFill>
                  <a:schemeClr val="bg1"/>
                </a:solidFill>
                <a:latin typeface="+mn-lt"/>
              </a:rPr>
              <a:t>Yuta Shimane, </a:t>
            </a:r>
            <a:r>
              <a:rPr lang="en-US" altLang="ja-JP" sz="965" b="0" dirty="0">
                <a:solidFill>
                  <a:schemeClr val="bg1"/>
                </a:solidFill>
                <a:latin typeface="+mn-lt"/>
              </a:rPr>
              <a:t>Tokyo University of Science</a:t>
            </a:r>
            <a:endParaRPr lang="en-US" altLang="zh-TW" sz="965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スライド番号プレースホルダー 5">
            <a:extLst>
              <a:ext uri="{FF2B5EF4-FFF2-40B4-BE49-F238E27FC236}">
                <a16:creationId xmlns:a16="http://schemas.microsoft.com/office/drawing/2014/main" id="{FB567560-7F8B-4CF9-BFF5-24234C7B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0365" y="7158901"/>
            <a:ext cx="461769" cy="3796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F0200F-EE68-4443-A5B1-12CA8948253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1599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01688" y="2349500"/>
            <a:ext cx="9090025" cy="16208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603375" y="4284663"/>
            <a:ext cx="7486650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78753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72902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4550" y="4859338"/>
            <a:ext cx="909002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4550" y="3205163"/>
            <a:ext cx="9090025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69819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422900" y="1763713"/>
            <a:ext cx="4735513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95502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432425" y="1692275"/>
            <a:ext cx="472598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432425" y="2397125"/>
            <a:ext cx="4725988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717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97779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1206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441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81475" y="301625"/>
            <a:ext cx="597693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34988" y="1582738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62434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95500" y="5292725"/>
            <a:ext cx="64166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095500" y="676275"/>
            <a:ext cx="6416675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095500" y="5918200"/>
            <a:ext cx="6416675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065203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4750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753350" y="420688"/>
            <a:ext cx="2405063" cy="671988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4988" y="420688"/>
            <a:ext cx="7065962" cy="671988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39117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044278" y="2500732"/>
            <a:ext cx="8604846" cy="255980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defTabSz="339639">
              <a:defRPr sz="4651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465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75750308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33494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044278" y="196908"/>
            <a:ext cx="8604846" cy="1890316"/>
          </a:xfrm>
          <a:prstGeom prst="rect">
            <a:avLst/>
          </a:prstGeom>
        </p:spPr>
        <p:txBody>
          <a:bodyPr/>
          <a:lstStyle>
            <a:lvl1pPr marL="0" marR="0" defTabSz="452853">
              <a:defRPr sz="6511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6511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1044278" y="2146297"/>
            <a:ext cx="8604846" cy="4430427"/>
          </a:xfrm>
          <a:prstGeom prst="rect">
            <a:avLst/>
          </a:prstGeom>
        </p:spPr>
        <p:txBody>
          <a:bodyPr anchor="ctr"/>
          <a:lstStyle>
            <a:lvl1pPr marL="689124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1033686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78248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22811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067373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56"/>
              <a:t>Body Level One</a:t>
            </a:r>
          </a:p>
          <a:p>
            <a:pPr lvl="1">
              <a:defRPr sz="1800"/>
            </a:pPr>
            <a:r>
              <a:rPr sz="3256"/>
              <a:t>Body Level Two</a:t>
            </a:r>
          </a:p>
          <a:p>
            <a:pPr lvl="2">
              <a:defRPr sz="1800"/>
            </a:pPr>
            <a:r>
              <a:rPr sz="3256"/>
              <a:t>Body Level Three</a:t>
            </a:r>
          </a:p>
          <a:p>
            <a:pPr lvl="3">
              <a:defRPr sz="1800"/>
            </a:pPr>
            <a:r>
              <a:rPr sz="3256"/>
              <a:t>Body Level Four</a:t>
            </a:r>
          </a:p>
          <a:p>
            <a:pPr lvl="4">
              <a:defRPr sz="1800"/>
            </a:pPr>
            <a:r>
              <a:rPr sz="3256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4597007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BBE7EA-693D-4137-B7DB-9915A8032E73}"/>
              </a:ext>
            </a:extLst>
          </p:cNvPr>
          <p:cNvSpPr/>
          <p:nvPr userDrawn="1"/>
        </p:nvSpPr>
        <p:spPr>
          <a:xfrm>
            <a:off x="0" y="7050766"/>
            <a:ext cx="10693400" cy="51049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368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8522D63-F7A6-4107-9937-FD2C94A0FBC9}"/>
              </a:ext>
            </a:extLst>
          </p:cNvPr>
          <p:cNvGrpSpPr/>
          <p:nvPr userDrawn="1"/>
        </p:nvGrpSpPr>
        <p:grpSpPr>
          <a:xfrm>
            <a:off x="9068840" y="7118797"/>
            <a:ext cx="318488" cy="402362"/>
            <a:chOff x="9043752" y="5197947"/>
            <a:chExt cx="1393406" cy="1400374"/>
          </a:xfrm>
        </p:grpSpPr>
        <p:sp>
          <p:nvSpPr>
            <p:cNvPr id="8" name="四角形: 角を丸くする 68">
              <a:extLst>
                <a:ext uri="{FF2B5EF4-FFF2-40B4-BE49-F238E27FC236}">
                  <a16:creationId xmlns:a16="http://schemas.microsoft.com/office/drawing/2014/main" id="{DCF85303-0FDB-4B19-B3E3-7D7D2FDFB765}"/>
                </a:ext>
              </a:extLst>
            </p:cNvPr>
            <p:cNvSpPr/>
            <p:nvPr/>
          </p:nvSpPr>
          <p:spPr>
            <a:xfrm>
              <a:off x="9043752" y="5197947"/>
              <a:ext cx="1393406" cy="14003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368"/>
            </a:p>
          </p:txBody>
        </p:sp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1C4510DA-797E-4276-8C8B-AA35000765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17524" y="5265998"/>
            <a:ext cx="1249816" cy="12400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4" name="ビットマップ イメージ" r:id="rId3" imgW="3247619" imgH="3219899" progId="">
                    <p:embed/>
                  </p:oleObj>
                </mc:Choice>
                <mc:Fallback>
                  <p:oleObj name="ビットマップ イメージ" r:id="rId3" imgW="3247619" imgH="3219899" progId="">
                    <p:embed/>
                    <p:pic>
                      <p:nvPicPr>
                        <p:cNvPr id="9" name="Object 5">
                          <a:extLst>
                            <a:ext uri="{FF2B5EF4-FFF2-40B4-BE49-F238E27FC236}">
                              <a16:creationId xmlns:a16="http://schemas.microsoft.com/office/drawing/2014/main" id="{1C4510DA-797E-4276-8C8B-AA35000765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17524" y="5265998"/>
                          <a:ext cx="1249816" cy="12400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A8499C22-7FA8-4A72-AFFE-B5C65F6EB5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011" y="7118799"/>
            <a:ext cx="318488" cy="402362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4491930-7F99-4171-94D2-93710A5BF254}"/>
              </a:ext>
            </a:extLst>
          </p:cNvPr>
          <p:cNvGrpSpPr/>
          <p:nvPr userDrawn="1"/>
        </p:nvGrpSpPr>
        <p:grpSpPr>
          <a:xfrm>
            <a:off x="9447669" y="7118299"/>
            <a:ext cx="328102" cy="414508"/>
            <a:chOff x="10510932" y="5197947"/>
            <a:chExt cx="1393406" cy="1400374"/>
          </a:xfrm>
        </p:grpSpPr>
        <p:sp>
          <p:nvSpPr>
            <p:cNvPr id="12" name="四角形: 角を丸くする 69">
              <a:extLst>
                <a:ext uri="{FF2B5EF4-FFF2-40B4-BE49-F238E27FC236}">
                  <a16:creationId xmlns:a16="http://schemas.microsoft.com/office/drawing/2014/main" id="{E3A630F3-E533-4142-85E5-F70241352529}"/>
                </a:ext>
              </a:extLst>
            </p:cNvPr>
            <p:cNvSpPr/>
            <p:nvPr/>
          </p:nvSpPr>
          <p:spPr>
            <a:xfrm>
              <a:off x="10510932" y="5197947"/>
              <a:ext cx="1393406" cy="14003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368"/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5A55534-D620-4F2D-A484-59A77A6F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43440" y="5264240"/>
              <a:ext cx="728390" cy="1241846"/>
            </a:xfrm>
            <a:prstGeom prst="rect">
              <a:avLst/>
            </a:prstGeom>
          </p:spPr>
        </p:pic>
      </p:grp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15E8251-2011-4A71-937C-01467C82AAC2}"/>
              </a:ext>
            </a:extLst>
          </p:cNvPr>
          <p:cNvSpPr/>
          <p:nvPr userDrawn="1"/>
        </p:nvSpPr>
        <p:spPr>
          <a:xfrm>
            <a:off x="91266" y="7079532"/>
            <a:ext cx="8407100" cy="40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0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3" b="0" kern="10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運動の神経メカニズム解明に向けた３次元断層画像に基づくラット筋骨格モデルの開発と定量運動解析</a:t>
            </a:r>
            <a:endParaRPr lang="en-US" altLang="ja-JP" sz="1053" b="0" kern="1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8020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965" b="0" dirty="0">
                <a:solidFill>
                  <a:schemeClr val="bg1"/>
                </a:solidFill>
                <a:latin typeface="+mn-lt"/>
              </a:rPr>
              <a:t>Yuta Shimane, </a:t>
            </a:r>
            <a:r>
              <a:rPr lang="en-US" altLang="ja-JP" sz="965" b="0" dirty="0">
                <a:solidFill>
                  <a:schemeClr val="bg1"/>
                </a:solidFill>
                <a:latin typeface="+mn-lt"/>
              </a:rPr>
              <a:t>Tokyo University of Science</a:t>
            </a:r>
            <a:endParaRPr lang="en-US" altLang="zh-TW" sz="965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スライド番号プレースホルダー 5">
            <a:extLst>
              <a:ext uri="{FF2B5EF4-FFF2-40B4-BE49-F238E27FC236}">
                <a16:creationId xmlns:a16="http://schemas.microsoft.com/office/drawing/2014/main" id="{FB567560-7F8B-4CF9-BFF5-24234C7B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0365" y="7158901"/>
            <a:ext cx="461769" cy="3796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F0200F-EE68-4443-A5B1-12CA8948253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55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4550" y="4859338"/>
            <a:ext cx="909002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4550" y="3205163"/>
            <a:ext cx="9090025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451390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01688" y="2349500"/>
            <a:ext cx="9090025" cy="162083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603375" y="4284663"/>
            <a:ext cx="7486650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34069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8092452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4550" y="4859338"/>
            <a:ext cx="909002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4550" y="3205163"/>
            <a:ext cx="9090025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832406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422900" y="1763713"/>
            <a:ext cx="4735513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5646674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432425" y="1692275"/>
            <a:ext cx="472598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432425" y="2397125"/>
            <a:ext cx="4725988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62522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480096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1756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81475" y="301625"/>
            <a:ext cx="597693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34988" y="1582738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552494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95500" y="5292725"/>
            <a:ext cx="64166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095500" y="676275"/>
            <a:ext cx="6416675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095500" y="5918200"/>
            <a:ext cx="6416675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218625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019927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422900" y="1763713"/>
            <a:ext cx="4735513" cy="5376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779426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753350" y="420688"/>
            <a:ext cx="2405063" cy="671988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4988" y="420688"/>
            <a:ext cx="7065962" cy="671988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239934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044278" y="2500732"/>
            <a:ext cx="8604846" cy="255980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defTabSz="339639">
              <a:defRPr sz="4651">
                <a:uFillTx/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465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13750368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60681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044278" y="196908"/>
            <a:ext cx="8604846" cy="1890316"/>
          </a:xfrm>
          <a:prstGeom prst="rect">
            <a:avLst/>
          </a:prstGeom>
        </p:spPr>
        <p:txBody>
          <a:bodyPr/>
          <a:lstStyle>
            <a:lvl1pPr marL="0" marR="0" defTabSz="452853">
              <a:defRPr sz="6511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6511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1044278" y="2146297"/>
            <a:ext cx="8604846" cy="4430427"/>
          </a:xfrm>
          <a:prstGeom prst="rect">
            <a:avLst/>
          </a:prstGeom>
        </p:spPr>
        <p:txBody>
          <a:bodyPr anchor="ctr"/>
          <a:lstStyle>
            <a:lvl1pPr marL="689124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1033686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78248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22811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067373" marR="0" indent="-443009" defTabSz="452853">
              <a:spcBef>
                <a:spcPts val="1860"/>
              </a:spcBef>
              <a:buClrTx/>
              <a:buSzPct val="171000"/>
              <a:buFontTx/>
              <a:defRPr sz="3256"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56"/>
              <a:t>Body Level One</a:t>
            </a:r>
          </a:p>
          <a:p>
            <a:pPr lvl="1">
              <a:defRPr sz="1800"/>
            </a:pPr>
            <a:r>
              <a:rPr sz="3256"/>
              <a:t>Body Level Two</a:t>
            </a:r>
          </a:p>
          <a:p>
            <a:pPr lvl="2">
              <a:defRPr sz="1800"/>
            </a:pPr>
            <a:r>
              <a:rPr sz="3256"/>
              <a:t>Body Level Three</a:t>
            </a:r>
          </a:p>
          <a:p>
            <a:pPr lvl="3">
              <a:defRPr sz="1800"/>
            </a:pPr>
            <a:r>
              <a:rPr sz="3256"/>
              <a:t>Body Level Four</a:t>
            </a:r>
          </a:p>
          <a:p>
            <a:pPr lvl="4">
              <a:defRPr sz="1800"/>
            </a:pPr>
            <a:r>
              <a:rPr sz="3256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64880739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432425" y="1692275"/>
            <a:ext cx="472598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432425" y="2397125"/>
            <a:ext cx="4725988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9648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7975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80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81475" y="301625"/>
            <a:ext cx="597693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34988" y="1582738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40756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95500" y="5292725"/>
            <a:ext cx="64166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095500" y="676275"/>
            <a:ext cx="6416675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095500" y="5918200"/>
            <a:ext cx="6416675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2006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4.gif"/><Relationship Id="rId2" Type="http://schemas.openxmlformats.org/officeDocument/2006/relationships/slideLayout" Target="../slideLayouts/slideLayout31.xml"/><Relationship Id="rId16" Type="http://schemas.openxmlformats.org/officeDocument/2006/relationships/hyperlink" Target="https://www.riken.jp/en/research/labs/rap/" TargetMode="Externa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8B0CA62-441C-46EE-B765-992B274A52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4988" y="420688"/>
            <a:ext cx="9623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67F95EC-DFC5-4A27-8CC1-61F081418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4988" y="1763713"/>
            <a:ext cx="9623425" cy="537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0493" name="Text Box 13">
            <a:extLst>
              <a:ext uri="{FF2B5EF4-FFF2-40B4-BE49-F238E27FC236}">
                <a16:creationId xmlns:a16="http://schemas.microsoft.com/office/drawing/2014/main" id="{ADADBCAA-E6D5-48CD-857F-9D696E6095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4800" y="38364"/>
            <a:ext cx="2617435" cy="382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4306" tIns="52153" rIns="0" bIns="52153">
            <a:spAutoFit/>
          </a:bodyPr>
          <a:lstStyle>
            <a:lvl1pPr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5222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0429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5652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859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kumimoji="1" lang="en-US" sz="1800" b="1" i="0" u="none" strike="noStrike" kern="1200" dirty="0" err="1">
                <a:solidFill>
                  <a:srgbClr val="CC0000"/>
                </a:solidFill>
                <a:effectLst/>
                <a:latin typeface="Arial" charset="0"/>
                <a:ea typeface="ＭＳ Ｐゴシック" pitchFamily="50" charset="-128"/>
                <a:cs typeface="+mn-cs"/>
              </a:rPr>
              <a:t>画像情報処理研究チーム</a:t>
            </a:r>
            <a:endParaRPr kumimoji="1" lang="en-US" sz="1800" b="1" i="0" u="none" strike="noStrike" kern="1200" dirty="0">
              <a:solidFill>
                <a:srgbClr val="CC0000"/>
              </a:solidFill>
              <a:effectLst/>
              <a:latin typeface="Arial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30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2" r:id="rId13"/>
    <p:sldLayoutId id="2147483908" r:id="rId14"/>
  </p:sldLayoutIdLst>
  <p:hf sldNum="0" hdr="0" ftr="0" dt="0"/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+mj-lt"/>
          <a:ea typeface="+mj-ea"/>
          <a:cs typeface="+mj-cs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90525" indent="-390525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847725" indent="-325438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 sz="2300">
          <a:solidFill>
            <a:schemeClr val="tx1"/>
          </a:solidFill>
          <a:latin typeface="+mn-lt"/>
          <a:ea typeface="+mn-ea"/>
        </a:defRPr>
      </a:lvl2pPr>
      <a:lvl3pPr marL="1303338" indent="-260350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825625" indent="-260350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346325" indent="-260350" algn="l" defTabSz="1042988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8035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32607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7179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41751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8B0CA62-441C-46EE-B765-992B274A52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4988" y="420688"/>
            <a:ext cx="9623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67F95EC-DFC5-4A27-8CC1-61F081418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4988" y="1763713"/>
            <a:ext cx="9623425" cy="537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EEBE350F-73E6-9F42-A706-9A22EF7399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09468" y="38364"/>
            <a:ext cx="2748945" cy="4746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4306" tIns="52153" rIns="0" bIns="52153">
            <a:spAutoFit/>
          </a:bodyPr>
          <a:lstStyle>
            <a:lvl1pPr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5222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0429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5652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859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kumimoji="1" lang="en-US" sz="1200" b="0" i="0" u="none" strike="noStrike" kern="1200" baseline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ＭＳ Ｐゴシック" pitchFamily="50" charset="-128"/>
                <a:cs typeface="+mn-cs"/>
              </a:rPr>
              <a:t>RIKEN center for Advanced Photonics</a:t>
            </a:r>
          </a:p>
          <a:p>
            <a:pPr marL="0" marR="0" lvl="0" indent="0" algn="l" defTabSz="1042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u="none" strike="noStrike" kern="1200" baseline="0" dirty="0"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50" charset="-128"/>
                <a:cs typeface="+mn-cs"/>
              </a:rPr>
              <a:t>Image processing research team</a:t>
            </a:r>
          </a:p>
        </p:txBody>
      </p:sp>
      <p:pic>
        <p:nvPicPr>
          <p:cNvPr id="6" name="図 3" descr="C:\Users\akato\Desktop\りけんろご.gif">
            <a:extLst>
              <a:ext uri="{FF2B5EF4-FFF2-40B4-BE49-F238E27FC236}">
                <a16:creationId xmlns:a16="http://schemas.microsoft.com/office/drawing/2014/main" id="{54F63B18-3D00-584E-ABC4-A3001C8D62EC}"/>
              </a:ext>
            </a:extLst>
          </p:cNvPr>
          <p:cNvPicPr/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158412" y="56654"/>
            <a:ext cx="335756" cy="5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381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5050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</p:sldLayoutIdLst>
  <p:hf sldNum="0" hdr="0" ftr="0" dt="0"/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+mj-lt"/>
          <a:ea typeface="+mj-ea"/>
          <a:cs typeface="+mj-cs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90525" indent="-390525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847725" indent="-325438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 sz="2300">
          <a:solidFill>
            <a:schemeClr val="tx1"/>
          </a:solidFill>
          <a:latin typeface="+mn-lt"/>
          <a:ea typeface="+mn-ea"/>
        </a:defRPr>
      </a:lvl2pPr>
      <a:lvl3pPr marL="1303338" indent="-260350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825625" indent="-260350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346325" indent="-260350" algn="l" defTabSz="1042988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8035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32607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7179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41751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8B0CA62-441C-46EE-B765-992B274A52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4988" y="420688"/>
            <a:ext cx="9623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67F95EC-DFC5-4A27-8CC1-61F081418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4988" y="1763713"/>
            <a:ext cx="9623425" cy="537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0493" name="Text Box 13">
            <a:extLst>
              <a:ext uri="{FF2B5EF4-FFF2-40B4-BE49-F238E27FC236}">
                <a16:creationId xmlns:a16="http://schemas.microsoft.com/office/drawing/2014/main" id="{ADADBCAA-E6D5-48CD-857F-9D696E6095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09468" y="38364"/>
            <a:ext cx="2748945" cy="28999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4306" tIns="52153" rIns="0" bIns="52153">
            <a:spAutoFit/>
          </a:bodyPr>
          <a:lstStyle>
            <a:lvl1pPr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5222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042988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5652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85975" defTabSz="1042988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kumimoji="1" lang="en-US" sz="1200" b="0" i="0" u="none" strike="noStrike" kern="1200" baseline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ＭＳ Ｐゴシック" pitchFamily="50" charset="-128"/>
                <a:cs typeface="+mn-cs"/>
              </a:rPr>
              <a:t>RIKEN center for Advanced Photonics</a:t>
            </a:r>
            <a:endParaRPr kumimoji="1" lang="en-US" sz="1200" b="0" i="0" u="none" strike="noStrike" kern="1200" baseline="0" dirty="0">
              <a:solidFill>
                <a:schemeClr val="bg1">
                  <a:lumMod val="65000"/>
                </a:schemeClr>
              </a:solidFill>
              <a:effectLst/>
              <a:latin typeface="+mj-lt"/>
              <a:ea typeface="ＭＳ Ｐゴシック" pitchFamily="50" charset="-128"/>
              <a:cs typeface="+mn-cs"/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" name="図 3" descr="C:\Users\akato\Desktop\りけんろご.gif">
            <a:extLst>
              <a:ext uri="{FF2B5EF4-FFF2-40B4-BE49-F238E27FC236}">
                <a16:creationId xmlns:a16="http://schemas.microsoft.com/office/drawing/2014/main" id="{3845D898-F7E4-C24E-BB61-A0C93D21F7EA}"/>
              </a:ext>
            </a:extLst>
          </p:cNvPr>
          <p:cNvPicPr/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158412" y="56654"/>
            <a:ext cx="335756" cy="5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381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591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  <p:hf sldNum="0" hdr="0" ftr="0" dt="0"/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+mj-lt"/>
          <a:ea typeface="+mj-ea"/>
          <a:cs typeface="+mj-cs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1042988" rtl="0" fontAlgn="base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90525" indent="-390525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847725" indent="-325438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 sz="2300">
          <a:solidFill>
            <a:schemeClr val="tx1"/>
          </a:solidFill>
          <a:latin typeface="+mn-lt"/>
          <a:ea typeface="+mn-ea"/>
        </a:defRPr>
      </a:lvl2pPr>
      <a:lvl3pPr marL="1303338" indent="-260350" algn="l" defTabSz="1042988" rtl="0" eaLnBrk="0" fontAlgn="base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825625" indent="-260350" algn="l" defTabSz="1042988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346325" indent="-260350" algn="l" defTabSz="1042988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8035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32607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7179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4175125" indent="-260350" algn="l" defTabSz="1042988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36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8E8DC"/>
            </a:gs>
            <a:gs pos="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2E3691-D456-464B-968D-E19313A17E0B}"/>
              </a:ext>
            </a:extLst>
          </p:cNvPr>
          <p:cNvSpPr/>
          <p:nvPr/>
        </p:nvSpPr>
        <p:spPr>
          <a:xfrm>
            <a:off x="1" y="0"/>
            <a:ext cx="10693400" cy="5580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5613" tIns="37806" rIns="75613" bIns="378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JP" sz="3087"/>
          </a:p>
        </p:txBody>
      </p:sp>
      <p:sp>
        <p:nvSpPr>
          <p:cNvPr id="7" name="Rectangle 6"/>
          <p:cNvSpPr/>
          <p:nvPr/>
        </p:nvSpPr>
        <p:spPr>
          <a:xfrm>
            <a:off x="0" y="540567"/>
            <a:ext cx="10693399" cy="1670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5613" tIns="37806" rIns="75613" bIns="378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JP" sz="3087"/>
          </a:p>
        </p:txBody>
      </p:sp>
      <p:sp>
        <p:nvSpPr>
          <p:cNvPr id="5" name="Text Box 22"/>
          <p:cNvSpPr txBox="1"/>
          <p:nvPr/>
        </p:nvSpPr>
        <p:spPr>
          <a:xfrm>
            <a:off x="105516" y="578446"/>
            <a:ext cx="10054483" cy="45177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75613" tIns="37806" rIns="75613" bIns="378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56095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TUM-RIKEN collaborative research: January  26</a:t>
            </a:r>
            <a:r>
              <a:rPr lang="en-US" sz="2400" b="1" baseline="30000" dirty="0">
                <a:solidFill>
                  <a:srgbClr val="C00000"/>
                </a:solidFill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th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 , 2022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05860" y="981528"/>
            <a:ext cx="152767" cy="30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75613" tIns="37806" rIns="75613" bIns="37806" numCol="1" anchor="ctr" anchorCtr="0" compatLnSpc="1">
            <a:prstTxWarp prst="textNoShape">
              <a:avLst/>
            </a:prstTxWarp>
            <a:spAutoFit/>
          </a:bodyPr>
          <a:lstStyle/>
          <a:p>
            <a:pPr defTabSz="756095"/>
            <a:endParaRPr lang="en-US" sz="14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05CBC-C5BC-C44D-BD66-1BBA61BFEE87}"/>
              </a:ext>
            </a:extLst>
          </p:cNvPr>
          <p:cNvSpPr/>
          <p:nvPr/>
        </p:nvSpPr>
        <p:spPr>
          <a:xfrm>
            <a:off x="590408" y="3134300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+mj-lt"/>
                <a:ea typeface="MS Gothic" panose="020B0609070205080204" pitchFamily="49" charset="-128"/>
                <a:cs typeface="Arial" panose="020B0604020202020204" pitchFamily="34" charset="0"/>
              </a:rPr>
              <a:t>Satoshi Oota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A04D7-AD1D-4142-98CF-446D1DAA7EF7}"/>
              </a:ext>
            </a:extLst>
          </p:cNvPr>
          <p:cNvSpPr txBox="1"/>
          <p:nvPr/>
        </p:nvSpPr>
        <p:spPr>
          <a:xfrm>
            <a:off x="105517" y="1016313"/>
            <a:ext cx="8528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NeRmo project: Analysis on spinal motions of mice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B651AE-EA81-7543-AB44-C0F5B56D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50" y="6772017"/>
            <a:ext cx="2026838" cy="4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0"/>
    </mc:Choice>
    <mc:Fallback xmlns=""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603526" y="499638"/>
            <a:ext cx="3634328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Likelihood plot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25C65B8-E8CD-6049-BF74-2C16FFEB3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79" y="1800429"/>
            <a:ext cx="6885921" cy="256581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CB6C06-93C6-A34D-BF0F-71730641E5BD}"/>
              </a:ext>
            </a:extLst>
          </p:cNvPr>
          <p:cNvCxnSpPr/>
          <p:nvPr/>
        </p:nvCxnSpPr>
        <p:spPr bwMode="auto">
          <a:xfrm>
            <a:off x="2260600" y="2400300"/>
            <a:ext cx="53340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Picture 8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3626F79B-4EB8-D14A-913F-2EE3E31D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4796041"/>
            <a:ext cx="7080251" cy="2638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33C440-4FBD-8943-B788-C0789669B5B5}"/>
              </a:ext>
            </a:extLst>
          </p:cNvPr>
          <p:cNvSpPr txBox="1"/>
          <p:nvPr/>
        </p:nvSpPr>
        <p:spPr>
          <a:xfrm>
            <a:off x="1636713" y="4391229"/>
            <a:ext cx="481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+mj-lt"/>
              </a:rPr>
              <a:t>The previous experients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BC9158-1187-0445-A47C-88C06961056D}"/>
              </a:ext>
            </a:extLst>
          </p:cNvPr>
          <p:cNvSpPr txBox="1"/>
          <p:nvPr/>
        </p:nvSpPr>
        <p:spPr>
          <a:xfrm>
            <a:off x="1611313" y="1343229"/>
            <a:ext cx="481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+mj-lt"/>
              </a:rPr>
              <a:t>The new experients</a:t>
            </a:r>
          </a:p>
        </p:txBody>
      </p:sp>
    </p:spTree>
    <p:extLst>
      <p:ext uri="{BB962C8B-B14F-4D97-AF65-F5344CB8AC3E}">
        <p14:creationId xmlns:p14="http://schemas.microsoft.com/office/powerpoint/2010/main" val="233434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324126" y="1134638"/>
            <a:ext cx="5703806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Labeled spinal motions</a:t>
            </a:r>
          </a:p>
        </p:txBody>
      </p:sp>
      <p:pic>
        <p:nvPicPr>
          <p:cNvPr id="4" name="2_WhiteSmallcageDot_Top_20211201180015DLC_resnet50_WanderingDec9shuffle1_100000_labeled_3" descr="2_WhiteSmallcageDot_Top_20211201180015DLC_resnet50_WanderingDec9shuffle1_100000_labeled_3">
            <a:hlinkClick r:id="" action="ppaction://media"/>
            <a:extLst>
              <a:ext uri="{FF2B5EF4-FFF2-40B4-BE49-F238E27FC236}">
                <a16:creationId xmlns:a16="http://schemas.microsoft.com/office/drawing/2014/main" id="{E7F04FE0-63B2-144C-B369-650516E4CD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143" y="2109787"/>
            <a:ext cx="7548459" cy="424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603526" y="499638"/>
            <a:ext cx="2494594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15973-EE87-D646-BA02-DD1C607E463B}"/>
              </a:ext>
            </a:extLst>
          </p:cNvPr>
          <p:cNvSpPr txBox="1"/>
          <p:nvPr/>
        </p:nvSpPr>
        <p:spPr>
          <a:xfrm>
            <a:off x="919112" y="1608962"/>
            <a:ext cx="89282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 setup a motion tracking system in a mouse facility in RIKEN BRC, Tsukuba.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 improved the accuracy of the motion tracking with: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15 markers on the spine;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 high-resolution camera (Canon EOS80D) with a reliable lens (EF-S18-55mm);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the green background to reduce visual noises.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We used color images for the motion tracking.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Proposals: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It may be possible to generate a general pattern of the spinal motions based on the obtained data.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 3D motion tracking is worth to try (?)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By using hairless mutant mice, we may be able to remove hair-related artifacts.</a:t>
            </a:r>
          </a:p>
        </p:txBody>
      </p:sp>
    </p:spTree>
    <p:extLst>
      <p:ext uri="{BB962C8B-B14F-4D97-AF65-F5344CB8AC3E}">
        <p14:creationId xmlns:p14="http://schemas.microsoft.com/office/powerpoint/2010/main" val="288719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picture containing different, image&#10;&#10;Description automatically generated">
            <a:extLst>
              <a:ext uri="{FF2B5EF4-FFF2-40B4-BE49-F238E27FC236}">
                <a16:creationId xmlns:a16="http://schemas.microsoft.com/office/drawing/2014/main" id="{3BA1A9E3-63FA-9D4D-95FD-CCD7D4737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50" y="926431"/>
            <a:ext cx="8344900" cy="6237789"/>
          </a:xfrm>
          <a:prstGeom prst="rect">
            <a:avLst/>
          </a:prstGeom>
        </p:spPr>
      </p:pic>
      <p:sp>
        <p:nvSpPr>
          <p:cNvPr id="50" name="テキスト ボックス 65">
            <a:extLst>
              <a:ext uri="{FF2B5EF4-FFF2-40B4-BE49-F238E27FC236}">
                <a16:creationId xmlns:a16="http://schemas.microsoft.com/office/drawing/2014/main" id="{B4B95BD2-2D23-BD4D-9E96-5B52BD22D886}"/>
              </a:ext>
            </a:extLst>
          </p:cNvPr>
          <p:cNvSpPr txBox="1"/>
          <p:nvPr/>
        </p:nvSpPr>
        <p:spPr>
          <a:xfrm>
            <a:off x="384283" y="186228"/>
            <a:ext cx="3655040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Available mice</a:t>
            </a:r>
          </a:p>
        </p:txBody>
      </p:sp>
    </p:spTree>
    <p:extLst>
      <p:ext uri="{BB962C8B-B14F-4D97-AF65-F5344CB8AC3E}">
        <p14:creationId xmlns:p14="http://schemas.microsoft.com/office/powerpoint/2010/main" val="303643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324126" y="1134638"/>
            <a:ext cx="9324347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Camera setup (RIKEN BRC, Tsukuba)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BF9119-57BA-F948-91CB-208AF43399B5}"/>
              </a:ext>
            </a:extLst>
          </p:cNvPr>
          <p:cNvSpPr/>
          <p:nvPr/>
        </p:nvSpPr>
        <p:spPr bwMode="auto">
          <a:xfrm>
            <a:off x="3186415" y="3968684"/>
            <a:ext cx="4486860" cy="219456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D34AA-9D74-2B4F-A3C8-6D124927E141}"/>
              </a:ext>
            </a:extLst>
          </p:cNvPr>
          <p:cNvSpPr/>
          <p:nvPr/>
        </p:nvSpPr>
        <p:spPr bwMode="auto">
          <a:xfrm>
            <a:off x="3309938" y="3973579"/>
            <a:ext cx="4237471" cy="20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ouse">
                <a:extLst>
                  <a:ext uri="{FF2B5EF4-FFF2-40B4-BE49-F238E27FC236}">
                    <a16:creationId xmlns:a16="http://schemas.microsoft.com/office/drawing/2014/main" id="{2FC44C03-3CF4-1240-98E6-418D4F50C5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9715639"/>
                  </p:ext>
                </p:extLst>
              </p:nvPr>
            </p:nvGraphicFramePr>
            <p:xfrm>
              <a:off x="4754505" y="5232119"/>
              <a:ext cx="2049297" cy="8095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49297" cy="809598"/>
                    </a:xfrm>
                    <a:prstGeom prst="rect">
                      <a:avLst/>
                    </a:prstGeom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am3d:spPr>
                  <am3d:camera>
                    <am3d:pos x="0" y="0" z="525811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53431" d="1000000"/>
                    <am3d:preTrans dx="-2980440" dy="-4949352" dz="2970273"/>
                    <am3d:scale>
                      <am3d:sx n="1000000" d="1000000"/>
                      <am3d:sy n="1000000" d="1000000"/>
                      <am3d:sz n="1000000" d="1000000"/>
                    </am3d:scale>
                    <am3d:rot ax="92027" ay="-2124424" az="-533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04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ouse">
                <a:extLst>
                  <a:ext uri="{FF2B5EF4-FFF2-40B4-BE49-F238E27FC236}">
                    <a16:creationId xmlns:a16="http://schemas.microsoft.com/office/drawing/2014/main" id="{2FC44C03-3CF4-1240-98E6-418D4F50C5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4505" y="5232119"/>
                <a:ext cx="2049297" cy="809598"/>
              </a:xfrm>
              <a:prstGeom prst="rect">
                <a:avLst/>
              </a:prstGeo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mera">
                <a:extLst>
                  <a:ext uri="{FF2B5EF4-FFF2-40B4-BE49-F238E27FC236}">
                    <a16:creationId xmlns:a16="http://schemas.microsoft.com/office/drawing/2014/main" id="{F2D5D798-051C-7948-9C73-59641B6BD6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5623031"/>
                  </p:ext>
                </p:extLst>
              </p:nvPr>
            </p:nvGraphicFramePr>
            <p:xfrm>
              <a:off x="4612922" y="2127569"/>
              <a:ext cx="1531671" cy="94520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31671" cy="945202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53012" ay="-475" az="102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726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mera">
                <a:extLst>
                  <a:ext uri="{FF2B5EF4-FFF2-40B4-BE49-F238E27FC236}">
                    <a16:creationId xmlns:a16="http://schemas.microsoft.com/office/drawing/2014/main" id="{F2D5D798-051C-7948-9C73-59641B6BD6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2922" y="2127569"/>
                <a:ext cx="1531671" cy="94520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9175CE1-43E9-E344-BD75-5761A98258F6}"/>
              </a:ext>
            </a:extLst>
          </p:cNvPr>
          <p:cNvSpPr/>
          <p:nvPr/>
        </p:nvSpPr>
        <p:spPr>
          <a:xfrm>
            <a:off x="6076413" y="2089899"/>
            <a:ext cx="2024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Canon EOS80D</a:t>
            </a:r>
            <a:endParaRPr lang="en-JP" sz="20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D4E32B-8378-4249-9FDF-E59B413204FA}"/>
              </a:ext>
            </a:extLst>
          </p:cNvPr>
          <p:cNvSpPr/>
          <p:nvPr/>
        </p:nvSpPr>
        <p:spPr>
          <a:xfrm>
            <a:off x="6126674" y="2606212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EF-S18-55mm</a:t>
            </a:r>
            <a:endParaRPr lang="en-JP" sz="20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83BF21-7D27-F741-AAF2-60F11C09EA87}"/>
              </a:ext>
            </a:extLst>
          </p:cNvPr>
          <p:cNvSpPr/>
          <p:nvPr/>
        </p:nvSpPr>
        <p:spPr>
          <a:xfrm>
            <a:off x="3423226" y="6188015"/>
            <a:ext cx="4101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A water tank lined by green sheets</a:t>
            </a:r>
            <a:endParaRPr lang="en-JP" sz="20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7017C3-F608-AC44-97B0-B5B60E0A9634}"/>
              </a:ext>
            </a:extLst>
          </p:cNvPr>
          <p:cNvSpPr/>
          <p:nvPr/>
        </p:nvSpPr>
        <p:spPr>
          <a:xfrm>
            <a:off x="6522026" y="555301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Mouse</a:t>
            </a:r>
            <a:endParaRPr lang="en-JP" sz="2000" dirty="0">
              <a:latin typeface="+mj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73C817-75A6-AE42-B12B-6666F7AF83BE}"/>
              </a:ext>
            </a:extLst>
          </p:cNvPr>
          <p:cNvCxnSpPr/>
          <p:nvPr/>
        </p:nvCxnSpPr>
        <p:spPr bwMode="auto">
          <a:xfrm flipH="1">
            <a:off x="3340100" y="2984500"/>
            <a:ext cx="1917700" cy="259556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616A7B-A195-1F44-97EC-6E874CDEED57}"/>
              </a:ext>
            </a:extLst>
          </p:cNvPr>
          <p:cNvCxnSpPr/>
          <p:nvPr/>
        </p:nvCxnSpPr>
        <p:spPr bwMode="auto">
          <a:xfrm>
            <a:off x="5588000" y="2971800"/>
            <a:ext cx="1968500" cy="2641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816294C-51D9-AF49-81FB-0A4574F6D7D8}"/>
              </a:ext>
            </a:extLst>
          </p:cNvPr>
          <p:cNvSpPr/>
          <p:nvPr/>
        </p:nvSpPr>
        <p:spPr>
          <a:xfrm>
            <a:off x="6113974" y="3152312"/>
            <a:ext cx="881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30 fps</a:t>
            </a:r>
            <a:endParaRPr lang="en-JP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97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324126" y="1134638"/>
            <a:ext cx="7080785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Marker labeling (15 markers)</a:t>
            </a:r>
          </a:p>
        </p:txBody>
      </p:sp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3A8BDA0-91B3-E24B-A901-FE2DF509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01" y="2009944"/>
            <a:ext cx="7919799" cy="423280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86FAB2-6CE7-544B-ACD4-5AEC35C80001}"/>
              </a:ext>
            </a:extLst>
          </p:cNvPr>
          <p:cNvCxnSpPr>
            <a:cxnSpLocks/>
            <a:stCxn id="70" idx="0"/>
            <a:endCxn id="14" idx="2"/>
          </p:cNvCxnSpPr>
          <p:nvPr/>
        </p:nvCxnSpPr>
        <p:spPr bwMode="auto">
          <a:xfrm flipV="1">
            <a:off x="3364423" y="2942195"/>
            <a:ext cx="12265" cy="390886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5A655E-F679-D947-AFAB-2CFFB79349A4}"/>
              </a:ext>
            </a:extLst>
          </p:cNvPr>
          <p:cNvCxnSpPr>
            <a:stCxn id="77" idx="0"/>
          </p:cNvCxnSpPr>
          <p:nvPr/>
        </p:nvCxnSpPr>
        <p:spPr bwMode="auto">
          <a:xfrm flipH="1" flipV="1">
            <a:off x="4171589" y="2566582"/>
            <a:ext cx="8702" cy="526920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B227DD-81BE-A142-BC5F-617D47D10CC8}"/>
              </a:ext>
            </a:extLst>
          </p:cNvPr>
          <p:cNvCxnSpPr>
            <a:stCxn id="83" idx="0"/>
            <a:endCxn id="16" idx="2"/>
          </p:cNvCxnSpPr>
          <p:nvPr/>
        </p:nvCxnSpPr>
        <p:spPr bwMode="auto">
          <a:xfrm flipV="1">
            <a:off x="4947410" y="2404176"/>
            <a:ext cx="0" cy="74112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909734-C630-CF4D-A4C3-6A53A146B3EA}"/>
              </a:ext>
            </a:extLst>
          </p:cNvPr>
          <p:cNvCxnSpPr>
            <a:stCxn id="94" idx="0"/>
            <a:endCxn id="17" idx="2"/>
          </p:cNvCxnSpPr>
          <p:nvPr/>
        </p:nvCxnSpPr>
        <p:spPr bwMode="auto">
          <a:xfrm flipV="1">
            <a:off x="5575297" y="2787627"/>
            <a:ext cx="16932" cy="694736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149241-537A-0C4C-BFEA-60ADB6FE2AB5}"/>
              </a:ext>
            </a:extLst>
          </p:cNvPr>
          <p:cNvCxnSpPr>
            <a:stCxn id="103" idx="0"/>
            <a:endCxn id="33" idx="2"/>
          </p:cNvCxnSpPr>
          <p:nvPr/>
        </p:nvCxnSpPr>
        <p:spPr bwMode="auto">
          <a:xfrm flipV="1">
            <a:off x="6418525" y="3394159"/>
            <a:ext cx="1056" cy="68432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870F9-43CD-6847-B946-80C038DC424D}"/>
              </a:ext>
            </a:extLst>
          </p:cNvPr>
          <p:cNvCxnSpPr>
            <a:stCxn id="104" idx="0"/>
            <a:endCxn id="36" idx="2"/>
          </p:cNvCxnSpPr>
          <p:nvPr/>
        </p:nvCxnSpPr>
        <p:spPr bwMode="auto">
          <a:xfrm flipV="1">
            <a:off x="6840139" y="3697425"/>
            <a:ext cx="0" cy="661421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FBE697-31FC-824F-81E5-5D97D8199B62}"/>
              </a:ext>
            </a:extLst>
          </p:cNvPr>
          <p:cNvCxnSpPr>
            <a:stCxn id="107" idx="0"/>
            <a:endCxn id="38" idx="2"/>
          </p:cNvCxnSpPr>
          <p:nvPr/>
        </p:nvCxnSpPr>
        <p:spPr bwMode="auto">
          <a:xfrm flipV="1">
            <a:off x="8526594" y="4910489"/>
            <a:ext cx="6043" cy="605166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DCF39C-7B61-4349-9370-B19658B60F7A}"/>
              </a:ext>
            </a:extLst>
          </p:cNvPr>
          <p:cNvCxnSpPr/>
          <p:nvPr/>
        </p:nvCxnSpPr>
        <p:spPr bwMode="auto">
          <a:xfrm flipV="1">
            <a:off x="2986015" y="2649106"/>
            <a:ext cx="0" cy="47422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32E4A5-7986-2A44-BD8E-F030A864AEE6}"/>
              </a:ext>
            </a:extLst>
          </p:cNvPr>
          <p:cNvSpPr txBox="1"/>
          <p:nvPr/>
        </p:nvSpPr>
        <p:spPr>
          <a:xfrm>
            <a:off x="2659280" y="2341329"/>
            <a:ext cx="63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Head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44D47-8C13-E14A-A08F-A90A2CE17A11}"/>
              </a:ext>
            </a:extLst>
          </p:cNvPr>
          <p:cNvSpPr txBox="1"/>
          <p:nvPr/>
        </p:nvSpPr>
        <p:spPr>
          <a:xfrm>
            <a:off x="3043311" y="2665196"/>
            <a:ext cx="6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Back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346313-31E9-D84E-AD18-773989864A0F}"/>
              </a:ext>
            </a:extLst>
          </p:cNvPr>
          <p:cNvSpPr txBox="1"/>
          <p:nvPr/>
        </p:nvSpPr>
        <p:spPr>
          <a:xfrm>
            <a:off x="3942065" y="2322543"/>
            <a:ext cx="980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T13/Back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98FFE-E94E-634F-9876-8987A2B41C18}"/>
              </a:ext>
            </a:extLst>
          </p:cNvPr>
          <p:cNvSpPr txBox="1"/>
          <p:nvPr/>
        </p:nvSpPr>
        <p:spPr>
          <a:xfrm>
            <a:off x="4457403" y="2127177"/>
            <a:ext cx="980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L6/Back 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4B07BA-4AEE-2A4E-85F9-67B135398B58}"/>
              </a:ext>
            </a:extLst>
          </p:cNvPr>
          <p:cNvSpPr txBox="1"/>
          <p:nvPr/>
        </p:nvSpPr>
        <p:spPr>
          <a:xfrm>
            <a:off x="5102222" y="2510628"/>
            <a:ext cx="980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S4/ Back 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57ED1A-4D68-AF4E-A825-388D5A0FAAF4}"/>
              </a:ext>
            </a:extLst>
          </p:cNvPr>
          <p:cNvCxnSpPr/>
          <p:nvPr/>
        </p:nvCxnSpPr>
        <p:spPr bwMode="auto">
          <a:xfrm>
            <a:off x="5645422" y="3246301"/>
            <a:ext cx="3265127" cy="2207879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73B57A5-C958-604E-AE3C-A72F50D533C3}"/>
              </a:ext>
            </a:extLst>
          </p:cNvPr>
          <p:cNvSpPr txBox="1"/>
          <p:nvPr/>
        </p:nvSpPr>
        <p:spPr>
          <a:xfrm rot="2041430">
            <a:off x="5232598" y="4978160"/>
            <a:ext cx="352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>
                <a:solidFill>
                  <a:schemeClr val="bg1"/>
                </a:solidFill>
                <a:latin typeface="+mn-lt"/>
              </a:rPr>
              <a:t>Equally spaced labels along tail length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ACE8DB-A421-3842-92D0-175C1B871B98}"/>
              </a:ext>
            </a:extLst>
          </p:cNvPr>
          <p:cNvSpPr txBox="1"/>
          <p:nvPr/>
        </p:nvSpPr>
        <p:spPr>
          <a:xfrm>
            <a:off x="5929577" y="3117160"/>
            <a:ext cx="980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T1/Back 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DFEF9A-4F64-6940-92D1-21C58EB409E8}"/>
              </a:ext>
            </a:extLst>
          </p:cNvPr>
          <p:cNvSpPr txBox="1"/>
          <p:nvPr/>
        </p:nvSpPr>
        <p:spPr>
          <a:xfrm>
            <a:off x="6350137" y="3420426"/>
            <a:ext cx="980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T2/B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JP" sz="1200" dirty="0">
                <a:solidFill>
                  <a:schemeClr val="bg1"/>
                </a:solidFill>
                <a:latin typeface="+mj-lt"/>
              </a:rPr>
              <a:t>ck 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97205F-5748-344C-A3E8-5A1FCEF699AC}"/>
              </a:ext>
            </a:extLst>
          </p:cNvPr>
          <p:cNvSpPr txBox="1"/>
          <p:nvPr/>
        </p:nvSpPr>
        <p:spPr>
          <a:xfrm>
            <a:off x="7185880" y="4026958"/>
            <a:ext cx="100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T3/Back 12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0544DA-B494-1A4D-BB0D-96D61463C26D}"/>
              </a:ext>
            </a:extLst>
          </p:cNvPr>
          <p:cNvSpPr txBox="1"/>
          <p:nvPr/>
        </p:nvSpPr>
        <p:spPr>
          <a:xfrm>
            <a:off x="8005811" y="4633490"/>
            <a:ext cx="105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T4/Back 14</a:t>
            </a:r>
          </a:p>
        </p:txBody>
      </p:sp>
      <p:pic>
        <p:nvPicPr>
          <p:cNvPr id="39" name="Picture 2" descr="Vertebral Classification in Human and Mouse">
            <a:extLst>
              <a:ext uri="{FF2B5EF4-FFF2-40B4-BE49-F238E27FC236}">
                <a16:creationId xmlns:a16="http://schemas.microsoft.com/office/drawing/2014/main" id="{995CBB64-7A79-FF41-A62B-10CCB0F18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" r="48335" b="7404"/>
          <a:stretch/>
        </p:blipFill>
        <p:spPr bwMode="auto">
          <a:xfrm rot="16200000">
            <a:off x="4020399" y="4405171"/>
            <a:ext cx="842477" cy="260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5C3978-4F2B-1A46-AF67-BC8FF31026D3}"/>
              </a:ext>
            </a:extLst>
          </p:cNvPr>
          <p:cNvCxnSpPr/>
          <p:nvPr/>
        </p:nvCxnSpPr>
        <p:spPr bwMode="auto">
          <a:xfrm>
            <a:off x="5645422" y="3950828"/>
            <a:ext cx="3265127" cy="2207879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8CEB2B-BCE0-CB4D-9454-256F82002197}"/>
              </a:ext>
            </a:extLst>
          </p:cNvPr>
          <p:cNvCxnSpPr>
            <a:cxnSpLocks/>
            <a:stCxn id="73" idx="0"/>
            <a:endCxn id="40" idx="2"/>
          </p:cNvCxnSpPr>
          <p:nvPr/>
        </p:nvCxnSpPr>
        <p:spPr bwMode="auto">
          <a:xfrm flipV="1">
            <a:off x="3662405" y="2404226"/>
            <a:ext cx="0" cy="84519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5863E50-C6F5-7144-B577-16BBA55A9864}"/>
              </a:ext>
            </a:extLst>
          </p:cNvPr>
          <p:cNvSpPr txBox="1"/>
          <p:nvPr/>
        </p:nvSpPr>
        <p:spPr>
          <a:xfrm>
            <a:off x="2804786" y="2127227"/>
            <a:ext cx="1715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Over scapelas/Back 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59650A-8B7C-D04D-8944-9D0E943580C9}"/>
              </a:ext>
            </a:extLst>
          </p:cNvPr>
          <p:cNvCxnSpPr>
            <a:cxnSpLocks/>
            <a:stCxn id="90" idx="0"/>
            <a:endCxn id="42" idx="2"/>
          </p:cNvCxnSpPr>
          <p:nvPr/>
        </p:nvCxnSpPr>
        <p:spPr bwMode="auto">
          <a:xfrm flipV="1">
            <a:off x="5354309" y="3038441"/>
            <a:ext cx="0" cy="258464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A242600-2593-5F48-9242-6F883490B689}"/>
              </a:ext>
            </a:extLst>
          </p:cNvPr>
          <p:cNvSpPr txBox="1"/>
          <p:nvPr/>
        </p:nvSpPr>
        <p:spPr>
          <a:xfrm>
            <a:off x="4979623" y="2761442"/>
            <a:ext cx="749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Back 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1C8B10-723F-174A-8005-EF345B823A0C}"/>
              </a:ext>
            </a:extLst>
          </p:cNvPr>
          <p:cNvCxnSpPr>
            <a:cxnSpLocks/>
            <a:stCxn id="79" idx="0"/>
            <a:endCxn id="48" idx="2"/>
          </p:cNvCxnSpPr>
          <p:nvPr/>
        </p:nvCxnSpPr>
        <p:spPr bwMode="auto">
          <a:xfrm flipV="1">
            <a:off x="4545361" y="2869467"/>
            <a:ext cx="1109" cy="23096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AF76165-9594-A144-B31D-D14FB23A581A}"/>
              </a:ext>
            </a:extLst>
          </p:cNvPr>
          <p:cNvSpPr txBox="1"/>
          <p:nvPr/>
        </p:nvSpPr>
        <p:spPr>
          <a:xfrm>
            <a:off x="4212048" y="2592468"/>
            <a:ext cx="66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Back 4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DF108C5-A551-2F49-B024-BBBCF09FB0E8}"/>
              </a:ext>
            </a:extLst>
          </p:cNvPr>
          <p:cNvCxnSpPr>
            <a:stCxn id="102" idx="0"/>
            <a:endCxn id="55" idx="2"/>
          </p:cNvCxnSpPr>
          <p:nvPr/>
        </p:nvCxnSpPr>
        <p:spPr bwMode="auto">
          <a:xfrm flipH="1" flipV="1">
            <a:off x="5992211" y="3090893"/>
            <a:ext cx="4700" cy="679364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80DF33B-9C6B-CE41-8FFC-6CD81904410F}"/>
              </a:ext>
            </a:extLst>
          </p:cNvPr>
          <p:cNvSpPr txBox="1"/>
          <p:nvPr/>
        </p:nvSpPr>
        <p:spPr>
          <a:xfrm>
            <a:off x="5609520" y="2813894"/>
            <a:ext cx="76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B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JP" sz="1200" dirty="0">
                <a:solidFill>
                  <a:schemeClr val="bg1"/>
                </a:solidFill>
                <a:latin typeface="+mj-lt"/>
              </a:rPr>
              <a:t>ck 8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ED2DA7-F847-9149-ABA7-8E9297DCC1BC}"/>
              </a:ext>
            </a:extLst>
          </p:cNvPr>
          <p:cNvCxnSpPr>
            <a:stCxn id="105" idx="0"/>
            <a:endCxn id="57" idx="2"/>
          </p:cNvCxnSpPr>
          <p:nvPr/>
        </p:nvCxnSpPr>
        <p:spPr bwMode="auto">
          <a:xfrm flipV="1">
            <a:off x="7261753" y="4000691"/>
            <a:ext cx="1610" cy="66341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E84D961-C0A0-D349-BB8D-027D103743E8}"/>
              </a:ext>
            </a:extLst>
          </p:cNvPr>
          <p:cNvSpPr txBox="1"/>
          <p:nvPr/>
        </p:nvSpPr>
        <p:spPr>
          <a:xfrm>
            <a:off x="6876330" y="3723692"/>
            <a:ext cx="774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Back 11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5C912B8-7020-024E-8CCF-29AEF18799AE}"/>
              </a:ext>
            </a:extLst>
          </p:cNvPr>
          <p:cNvCxnSpPr>
            <a:stCxn id="118" idx="0"/>
            <a:endCxn id="61" idx="2"/>
          </p:cNvCxnSpPr>
          <p:nvPr/>
        </p:nvCxnSpPr>
        <p:spPr bwMode="auto">
          <a:xfrm flipH="1" flipV="1">
            <a:off x="8102153" y="4607223"/>
            <a:ext cx="2828" cy="614517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42DFC49-175C-3945-ADDA-F5C7C57E0F6A}"/>
              </a:ext>
            </a:extLst>
          </p:cNvPr>
          <p:cNvSpPr txBox="1"/>
          <p:nvPr/>
        </p:nvSpPr>
        <p:spPr>
          <a:xfrm>
            <a:off x="7645796" y="4330224"/>
            <a:ext cx="912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  <a:latin typeface="+mj-lt"/>
              </a:rPr>
              <a:t>Back 13</a:t>
            </a:r>
          </a:p>
        </p:txBody>
      </p:sp>
      <p:sp>
        <p:nvSpPr>
          <p:cNvPr id="70" name="Triangle 69" hidden="1">
            <a:extLst>
              <a:ext uri="{FF2B5EF4-FFF2-40B4-BE49-F238E27FC236}">
                <a16:creationId xmlns:a16="http://schemas.microsoft.com/office/drawing/2014/main" id="{3164ED86-A6C8-CB42-A086-AB1379D5C196}"/>
              </a:ext>
            </a:extLst>
          </p:cNvPr>
          <p:cNvSpPr/>
          <p:nvPr/>
        </p:nvSpPr>
        <p:spPr bwMode="auto">
          <a:xfrm>
            <a:off x="3212734" y="3333081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73" name="Triangle 72" hidden="1">
            <a:extLst>
              <a:ext uri="{FF2B5EF4-FFF2-40B4-BE49-F238E27FC236}">
                <a16:creationId xmlns:a16="http://schemas.microsoft.com/office/drawing/2014/main" id="{4946DAF7-FC5E-E946-985B-208591F46E46}"/>
              </a:ext>
            </a:extLst>
          </p:cNvPr>
          <p:cNvSpPr/>
          <p:nvPr/>
        </p:nvSpPr>
        <p:spPr bwMode="auto">
          <a:xfrm>
            <a:off x="3510716" y="3249424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77" name="Triangle 76" hidden="1">
            <a:extLst>
              <a:ext uri="{FF2B5EF4-FFF2-40B4-BE49-F238E27FC236}">
                <a16:creationId xmlns:a16="http://schemas.microsoft.com/office/drawing/2014/main" id="{24630FDC-7035-4E46-9702-9DDA232584D9}"/>
              </a:ext>
            </a:extLst>
          </p:cNvPr>
          <p:cNvSpPr/>
          <p:nvPr/>
        </p:nvSpPr>
        <p:spPr bwMode="auto">
          <a:xfrm>
            <a:off x="4028602" y="3093502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79" name="Triangle 78" hidden="1">
            <a:extLst>
              <a:ext uri="{FF2B5EF4-FFF2-40B4-BE49-F238E27FC236}">
                <a16:creationId xmlns:a16="http://schemas.microsoft.com/office/drawing/2014/main" id="{FFE309F0-F59C-FA48-B1E0-A1C398BEC8BD}"/>
              </a:ext>
            </a:extLst>
          </p:cNvPr>
          <p:cNvSpPr/>
          <p:nvPr/>
        </p:nvSpPr>
        <p:spPr bwMode="auto">
          <a:xfrm>
            <a:off x="4393672" y="3100436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83" name="Triangle 82" hidden="1">
            <a:extLst>
              <a:ext uri="{FF2B5EF4-FFF2-40B4-BE49-F238E27FC236}">
                <a16:creationId xmlns:a16="http://schemas.microsoft.com/office/drawing/2014/main" id="{AE29738C-449B-1C40-B8AF-9FD66ADB24BD}"/>
              </a:ext>
            </a:extLst>
          </p:cNvPr>
          <p:cNvSpPr/>
          <p:nvPr/>
        </p:nvSpPr>
        <p:spPr bwMode="auto">
          <a:xfrm>
            <a:off x="4795721" y="3145304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90" name="Triangle 89" hidden="1">
            <a:extLst>
              <a:ext uri="{FF2B5EF4-FFF2-40B4-BE49-F238E27FC236}">
                <a16:creationId xmlns:a16="http://schemas.microsoft.com/office/drawing/2014/main" id="{65F09CAD-3276-DC4B-BE6C-6E88077E091F}"/>
              </a:ext>
            </a:extLst>
          </p:cNvPr>
          <p:cNvSpPr/>
          <p:nvPr/>
        </p:nvSpPr>
        <p:spPr bwMode="auto">
          <a:xfrm>
            <a:off x="5202620" y="3296905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94" name="Triangle 93" hidden="1">
            <a:extLst>
              <a:ext uri="{FF2B5EF4-FFF2-40B4-BE49-F238E27FC236}">
                <a16:creationId xmlns:a16="http://schemas.microsoft.com/office/drawing/2014/main" id="{F2D3C066-E548-A549-B274-542591122376}"/>
              </a:ext>
            </a:extLst>
          </p:cNvPr>
          <p:cNvSpPr/>
          <p:nvPr/>
        </p:nvSpPr>
        <p:spPr bwMode="auto">
          <a:xfrm>
            <a:off x="5423608" y="3482363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02" name="Triangle 101" hidden="1">
            <a:extLst>
              <a:ext uri="{FF2B5EF4-FFF2-40B4-BE49-F238E27FC236}">
                <a16:creationId xmlns:a16="http://schemas.microsoft.com/office/drawing/2014/main" id="{C6E1CA12-0E2D-704B-8535-8DF4358ECADA}"/>
              </a:ext>
            </a:extLst>
          </p:cNvPr>
          <p:cNvSpPr/>
          <p:nvPr/>
        </p:nvSpPr>
        <p:spPr bwMode="auto">
          <a:xfrm>
            <a:off x="5845222" y="3770257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03" name="Triangle 102" hidden="1">
            <a:extLst>
              <a:ext uri="{FF2B5EF4-FFF2-40B4-BE49-F238E27FC236}">
                <a16:creationId xmlns:a16="http://schemas.microsoft.com/office/drawing/2014/main" id="{28DB3F9D-6324-F44D-A5A1-D8F3A64A17CE}"/>
              </a:ext>
            </a:extLst>
          </p:cNvPr>
          <p:cNvSpPr/>
          <p:nvPr/>
        </p:nvSpPr>
        <p:spPr bwMode="auto">
          <a:xfrm>
            <a:off x="6266836" y="4078488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04" name="Triangle 103" hidden="1">
            <a:extLst>
              <a:ext uri="{FF2B5EF4-FFF2-40B4-BE49-F238E27FC236}">
                <a16:creationId xmlns:a16="http://schemas.microsoft.com/office/drawing/2014/main" id="{2D1FF269-5696-924E-8866-7CC0469E86FB}"/>
              </a:ext>
            </a:extLst>
          </p:cNvPr>
          <p:cNvSpPr/>
          <p:nvPr/>
        </p:nvSpPr>
        <p:spPr bwMode="auto">
          <a:xfrm>
            <a:off x="6688450" y="4358846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05" name="Triangle 104" hidden="1">
            <a:extLst>
              <a:ext uri="{FF2B5EF4-FFF2-40B4-BE49-F238E27FC236}">
                <a16:creationId xmlns:a16="http://schemas.microsoft.com/office/drawing/2014/main" id="{EB10ABDC-7D02-174B-BEF8-6DD3014FDC95}"/>
              </a:ext>
            </a:extLst>
          </p:cNvPr>
          <p:cNvSpPr/>
          <p:nvPr/>
        </p:nvSpPr>
        <p:spPr bwMode="auto">
          <a:xfrm>
            <a:off x="7110064" y="4664109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07" name="Triangle 106" hidden="1">
            <a:extLst>
              <a:ext uri="{FF2B5EF4-FFF2-40B4-BE49-F238E27FC236}">
                <a16:creationId xmlns:a16="http://schemas.microsoft.com/office/drawing/2014/main" id="{7BC4B60A-6DB3-AD4F-AFE2-62CFCA26DA2A}"/>
              </a:ext>
            </a:extLst>
          </p:cNvPr>
          <p:cNvSpPr/>
          <p:nvPr/>
        </p:nvSpPr>
        <p:spPr bwMode="auto">
          <a:xfrm>
            <a:off x="8374905" y="5515655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18" name="Triangle 117" hidden="1">
            <a:extLst>
              <a:ext uri="{FF2B5EF4-FFF2-40B4-BE49-F238E27FC236}">
                <a16:creationId xmlns:a16="http://schemas.microsoft.com/office/drawing/2014/main" id="{BD8D7A0D-D985-0144-9959-093554BB14BB}"/>
              </a:ext>
            </a:extLst>
          </p:cNvPr>
          <p:cNvSpPr/>
          <p:nvPr/>
        </p:nvSpPr>
        <p:spPr bwMode="auto">
          <a:xfrm>
            <a:off x="7953292" y="5221740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44" name="Triangle 143" hidden="1">
            <a:extLst>
              <a:ext uri="{FF2B5EF4-FFF2-40B4-BE49-F238E27FC236}">
                <a16:creationId xmlns:a16="http://schemas.microsoft.com/office/drawing/2014/main" id="{F43480BD-C5E2-5047-AA84-D801A5BEE082}"/>
              </a:ext>
            </a:extLst>
          </p:cNvPr>
          <p:cNvSpPr/>
          <p:nvPr/>
        </p:nvSpPr>
        <p:spPr bwMode="auto">
          <a:xfrm>
            <a:off x="7531678" y="4942656"/>
            <a:ext cx="303378" cy="198544"/>
          </a:xfrm>
          <a:prstGeom prst="triangle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JP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E2063E9-7644-CC46-8338-0E8D8CF78F46}"/>
              </a:ext>
            </a:extLst>
          </p:cNvPr>
          <p:cNvCxnSpPr>
            <a:stCxn id="144" idx="0"/>
            <a:endCxn id="37" idx="2"/>
          </p:cNvCxnSpPr>
          <p:nvPr/>
        </p:nvCxnSpPr>
        <p:spPr bwMode="auto">
          <a:xfrm flipV="1">
            <a:off x="7683367" y="4303957"/>
            <a:ext cx="2846" cy="638699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6991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324126" y="1134638"/>
            <a:ext cx="7261924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Labeling for accurate tracking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3D751AB-C0B8-FA49-88F3-FB5AA5BF1BF2}"/>
              </a:ext>
            </a:extLst>
          </p:cNvPr>
          <p:cNvGrpSpPr/>
          <p:nvPr/>
        </p:nvGrpSpPr>
        <p:grpSpPr>
          <a:xfrm>
            <a:off x="1739900" y="2654300"/>
            <a:ext cx="6858000" cy="2524125"/>
            <a:chOff x="1917700" y="3416300"/>
            <a:chExt cx="6858000" cy="2524125"/>
          </a:xfrm>
        </p:grpSpPr>
        <p:pic>
          <p:nvPicPr>
            <p:cNvPr id="22" name="Picture 21" descr="A white mouse on a white surface&#10;&#10;Description automatically generated with medium confidence">
              <a:extLst>
                <a:ext uri="{FF2B5EF4-FFF2-40B4-BE49-F238E27FC236}">
                  <a16:creationId xmlns:a16="http://schemas.microsoft.com/office/drawing/2014/main" id="{8CF82D36-1E53-C745-867C-4DC069819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54" b="23163"/>
            <a:stretch/>
          </p:blipFill>
          <p:spPr>
            <a:xfrm>
              <a:off x="1917700" y="3416300"/>
              <a:ext cx="6858000" cy="2524125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4CAC3BA-4D30-AF42-8758-78F03786ED18}"/>
                </a:ext>
              </a:extLst>
            </p:cNvPr>
            <p:cNvSpPr/>
            <p:nvPr/>
          </p:nvSpPr>
          <p:spPr bwMode="auto">
            <a:xfrm>
              <a:off x="3898900" y="4495800"/>
              <a:ext cx="228600" cy="22860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D6A2F43-9719-7049-8E4C-5BFB837E54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90516" y="4653743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957AE85-21CC-2D43-A445-4158A0CDC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43536" y="4654662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CFECB26-84C4-F140-998A-BE997A364E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10604" y="4653218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8F8064-C0CC-2744-BEA3-BE3C74BF68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70636" y="4644142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A5651C7-8EBE-674A-93CE-102E8F3766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94984" y="4608000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B895F37-3836-724A-89E5-A69D4D491F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42844" y="4614894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3359560-41BB-E14C-8698-9BCB5D47A4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30876" y="4581927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FF03D0C-4136-CB43-A6A4-CB8EC21058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45424" y="4581927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0626B50-389C-0F48-A076-D91F350D33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31779" y="4526266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63A35AE-227A-DC40-888C-79641117CFE8}"/>
                </a:ext>
              </a:extLst>
            </p:cNvPr>
            <p:cNvCxnSpPr>
              <a:stCxn id="25" idx="6"/>
              <a:endCxn id="27" idx="2"/>
            </p:cNvCxnSpPr>
            <p:nvPr/>
          </p:nvCxnSpPr>
          <p:spPr bwMode="auto">
            <a:xfrm>
              <a:off x="3762516" y="4689885"/>
              <a:ext cx="281020" cy="919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C54B69F-6BFC-C64A-8CC5-E9185CAF9449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 bwMode="auto">
            <a:xfrm flipV="1">
              <a:off x="4115536" y="4689360"/>
              <a:ext cx="295068" cy="1444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706344F-48B1-504C-A3AE-53B18CD59EB6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 bwMode="auto">
            <a:xfrm flipV="1">
              <a:off x="4482604" y="4680284"/>
              <a:ext cx="288032" cy="9076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59ED3BF-CE26-6E46-BDAB-67D4DE8DC853}"/>
                </a:ext>
              </a:extLst>
            </p:cNvPr>
            <p:cNvCxnSpPr>
              <a:stCxn id="29" idx="6"/>
              <a:endCxn id="33" idx="2"/>
            </p:cNvCxnSpPr>
            <p:nvPr/>
          </p:nvCxnSpPr>
          <p:spPr bwMode="auto">
            <a:xfrm>
              <a:off x="4842636" y="4680284"/>
              <a:ext cx="288040" cy="585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698BCE-645F-9344-88BB-5CF36DCF51DD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 bwMode="auto">
            <a:xfrm>
              <a:off x="6366984" y="4644142"/>
              <a:ext cx="275860" cy="6894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83185DF-8570-5D4D-B7E0-04EB510D40F8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 bwMode="auto">
            <a:xfrm flipV="1">
              <a:off x="6714844" y="4618069"/>
              <a:ext cx="216032" cy="32967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9101A3C-2622-314F-AD2C-B7C70C181EC2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 bwMode="auto">
            <a:xfrm>
              <a:off x="7002876" y="4618069"/>
              <a:ext cx="242548" cy="0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1C658EE-E4CC-7C44-B92C-C399DDAF74B7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 bwMode="auto">
            <a:xfrm flipV="1">
              <a:off x="7317424" y="4562408"/>
              <a:ext cx="214355" cy="55661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DCAF4A9-58D4-7147-8F88-98B7D24567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30676" y="4644727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57DEF15-82AF-4E40-A5C3-A551503899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90716" y="4644727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9B46ABB-5B68-9348-9082-3B949111F2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50756" y="4644727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D239B60-B7BD-D541-BCDD-3BC414765A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70938" y="4448428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CF9520B-E532-5F44-AF76-FF63C4CDB0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10996" y="4356695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886993D-9EFA-CE42-BB07-3CBB420707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27020" y="4284687"/>
              <a:ext cx="72000" cy="722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JP" sz="2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CCADE18-3705-6840-AB66-BA9CF0F1983C}"/>
                </a:ext>
              </a:extLst>
            </p:cNvPr>
            <p:cNvCxnSpPr>
              <a:endCxn id="36" idx="2"/>
            </p:cNvCxnSpPr>
            <p:nvPr/>
          </p:nvCxnSpPr>
          <p:spPr bwMode="auto">
            <a:xfrm>
              <a:off x="5202684" y="4680869"/>
              <a:ext cx="288032" cy="0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B5680AB-9342-6244-BAFA-1CB4CDEE1320}"/>
                </a:ext>
              </a:extLst>
            </p:cNvPr>
            <p:cNvCxnSpPr/>
            <p:nvPr/>
          </p:nvCxnSpPr>
          <p:spPr bwMode="auto">
            <a:xfrm>
              <a:off x="5562732" y="4681454"/>
              <a:ext cx="288032" cy="0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1388C35-E3D2-5044-AB04-DAE0E85B0023}"/>
                </a:ext>
              </a:extLst>
            </p:cNvPr>
            <p:cNvCxnSpPr>
              <a:stCxn id="39" idx="6"/>
              <a:endCxn id="30" idx="2"/>
            </p:cNvCxnSpPr>
            <p:nvPr/>
          </p:nvCxnSpPr>
          <p:spPr bwMode="auto">
            <a:xfrm flipV="1">
              <a:off x="5922756" y="4644142"/>
              <a:ext cx="372228" cy="36727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F3C6769-C312-1542-8D4C-70B3C8C3BA00}"/>
                </a:ext>
              </a:extLst>
            </p:cNvPr>
            <p:cNvCxnSpPr>
              <a:stCxn id="35" idx="7"/>
              <a:endCxn id="47" idx="2"/>
            </p:cNvCxnSpPr>
            <p:nvPr/>
          </p:nvCxnSpPr>
          <p:spPr bwMode="auto">
            <a:xfrm flipV="1">
              <a:off x="7593235" y="4484570"/>
              <a:ext cx="177703" cy="52282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94EE51-CBB9-2B4D-96C2-CE8E639AE51B}"/>
                </a:ext>
              </a:extLst>
            </p:cNvPr>
            <p:cNvCxnSpPr>
              <a:stCxn id="47" idx="7"/>
              <a:endCxn id="48" idx="2"/>
            </p:cNvCxnSpPr>
            <p:nvPr/>
          </p:nvCxnSpPr>
          <p:spPr bwMode="auto">
            <a:xfrm flipV="1">
              <a:off x="7832394" y="4392837"/>
              <a:ext cx="178602" cy="66177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FC949E4-FD56-9842-82D9-5B4EA786DB79}"/>
                </a:ext>
              </a:extLst>
            </p:cNvPr>
            <p:cNvCxnSpPr>
              <a:stCxn id="48" idx="7"/>
              <a:endCxn id="49" idx="2"/>
            </p:cNvCxnSpPr>
            <p:nvPr/>
          </p:nvCxnSpPr>
          <p:spPr bwMode="auto">
            <a:xfrm flipV="1">
              <a:off x="8072452" y="4320829"/>
              <a:ext cx="154568" cy="46452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B22BD75-EAF4-344D-BBD0-28D6F807B921}"/>
                </a:ext>
              </a:extLst>
            </p:cNvPr>
            <p:cNvSpPr txBox="1"/>
            <p:nvPr/>
          </p:nvSpPr>
          <p:spPr>
            <a:xfrm rot="18969955">
              <a:off x="3945847" y="4276392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32FAC79-2249-874D-BA7F-5DF4FC986BF1}"/>
                </a:ext>
              </a:extLst>
            </p:cNvPr>
            <p:cNvSpPr txBox="1"/>
            <p:nvPr/>
          </p:nvSpPr>
          <p:spPr>
            <a:xfrm rot="18969955">
              <a:off x="4317265" y="4286429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5E750D8-9F57-DF4F-A2F1-A56A6D5F5E92}"/>
                </a:ext>
              </a:extLst>
            </p:cNvPr>
            <p:cNvSpPr txBox="1"/>
            <p:nvPr/>
          </p:nvSpPr>
          <p:spPr>
            <a:xfrm rot="18969955">
              <a:off x="4688683" y="4296466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5AE44F-9951-134B-84F5-09063EC3F247}"/>
                </a:ext>
              </a:extLst>
            </p:cNvPr>
            <p:cNvSpPr txBox="1"/>
            <p:nvPr/>
          </p:nvSpPr>
          <p:spPr>
            <a:xfrm rot="18969955">
              <a:off x="5060101" y="4306503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8016F3E-6BE2-3E4E-ADBA-F7DD063C9E89}"/>
                </a:ext>
              </a:extLst>
            </p:cNvPr>
            <p:cNvSpPr txBox="1"/>
            <p:nvPr/>
          </p:nvSpPr>
          <p:spPr>
            <a:xfrm rot="18969955">
              <a:off x="5431519" y="4316540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13B5C6F-51B9-AA47-B0E9-7AE8337D1C0C}"/>
                </a:ext>
              </a:extLst>
            </p:cNvPr>
            <p:cNvSpPr txBox="1"/>
            <p:nvPr/>
          </p:nvSpPr>
          <p:spPr>
            <a:xfrm rot="18969955">
              <a:off x="5824839" y="4277298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D7088-3DA7-6848-8E53-E84DB3EE22F7}"/>
                </a:ext>
              </a:extLst>
            </p:cNvPr>
            <p:cNvSpPr txBox="1"/>
            <p:nvPr/>
          </p:nvSpPr>
          <p:spPr>
            <a:xfrm rot="18969955">
              <a:off x="6218159" y="4238056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0859DAF-DD08-A14D-BA90-FE388CCC914E}"/>
                </a:ext>
              </a:extLst>
            </p:cNvPr>
            <p:cNvSpPr txBox="1"/>
            <p:nvPr/>
          </p:nvSpPr>
          <p:spPr>
            <a:xfrm rot="18969955">
              <a:off x="6540298" y="4193338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7FDEEAC-80CB-1546-B863-6BF1127C30E9}"/>
                </a:ext>
              </a:extLst>
            </p:cNvPr>
            <p:cNvSpPr txBox="1"/>
            <p:nvPr/>
          </p:nvSpPr>
          <p:spPr>
            <a:xfrm rot="18969955">
              <a:off x="6862437" y="4181473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1A6AEB1-DE18-9245-A64B-7E9C8B881B5A}"/>
                </a:ext>
              </a:extLst>
            </p:cNvPr>
            <p:cNvSpPr txBox="1"/>
            <p:nvPr/>
          </p:nvSpPr>
          <p:spPr>
            <a:xfrm rot="18969955">
              <a:off x="7142158" y="4110323"/>
              <a:ext cx="756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10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014B0BB-3BCB-034C-848E-CE460CDD842D}"/>
                </a:ext>
              </a:extLst>
            </p:cNvPr>
            <p:cNvSpPr txBox="1"/>
            <p:nvPr/>
          </p:nvSpPr>
          <p:spPr>
            <a:xfrm rot="18969955">
              <a:off x="7421460" y="4062531"/>
              <a:ext cx="7491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11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BC069EC-F3FE-2D43-AF9D-D577A092BBE3}"/>
                </a:ext>
              </a:extLst>
            </p:cNvPr>
            <p:cNvSpPr txBox="1"/>
            <p:nvPr/>
          </p:nvSpPr>
          <p:spPr>
            <a:xfrm rot="18969955">
              <a:off x="7702038" y="4017908"/>
              <a:ext cx="733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12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E84E16A-EC95-E944-9735-BA9D82F56376}"/>
                </a:ext>
              </a:extLst>
            </p:cNvPr>
            <p:cNvSpPr txBox="1"/>
            <p:nvPr/>
          </p:nvSpPr>
          <p:spPr>
            <a:xfrm rot="18969955">
              <a:off x="7443921" y="4548622"/>
              <a:ext cx="8106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13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53B5D34-E855-E546-AB59-D9D69334572C}"/>
                </a:ext>
              </a:extLst>
            </p:cNvPr>
            <p:cNvSpPr txBox="1"/>
            <p:nvPr/>
          </p:nvSpPr>
          <p:spPr>
            <a:xfrm rot="18969955">
              <a:off x="7786268" y="4464029"/>
              <a:ext cx="783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Back 14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CC0150D-7C37-9C41-8932-64FC56577235}"/>
                </a:ext>
              </a:extLst>
            </p:cNvPr>
            <p:cNvSpPr txBox="1"/>
            <p:nvPr/>
          </p:nvSpPr>
          <p:spPr>
            <a:xfrm rot="18969955">
              <a:off x="3610933" y="4313806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200" dirty="0">
                  <a:latin typeface="+mj-lt"/>
                </a:rPr>
                <a:t>Head</a:t>
              </a:r>
            </a:p>
          </p:txBody>
        </p:sp>
      </p:grpSp>
      <p:sp>
        <p:nvSpPr>
          <p:cNvPr id="115" name="テキスト ボックス 65">
            <a:extLst>
              <a:ext uri="{FF2B5EF4-FFF2-40B4-BE49-F238E27FC236}">
                <a16:creationId xmlns:a16="http://schemas.microsoft.com/office/drawing/2014/main" id="{76774B77-E22E-0D47-82C8-5001EF67577C}"/>
              </a:ext>
            </a:extLst>
          </p:cNvPr>
          <p:cNvSpPr txBox="1"/>
          <p:nvPr/>
        </p:nvSpPr>
        <p:spPr>
          <a:xfrm>
            <a:off x="1606826" y="5340260"/>
            <a:ext cx="7016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manually labeled the 15 makers on anesthetized mice with black ink. We determined anatomical landmarks by palpation.</a:t>
            </a:r>
          </a:p>
        </p:txBody>
      </p:sp>
    </p:spTree>
    <p:extLst>
      <p:ext uri="{BB962C8B-B14F-4D97-AF65-F5344CB8AC3E}">
        <p14:creationId xmlns:p14="http://schemas.microsoft.com/office/powerpoint/2010/main" val="240393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324126" y="1134638"/>
            <a:ext cx="7803739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Results: Labeled spinal motions</a:t>
            </a:r>
          </a:p>
        </p:txBody>
      </p:sp>
      <p:pic>
        <p:nvPicPr>
          <p:cNvPr id="2" name="MVI_1973DLC_resnet50_spinalMotionsJan24shuffle1_200000_labeled" descr="MVI_1973DLC_resnet50_spinalMotionsJan24shuffle1_200000_labeled">
            <a:hlinkClick r:id="" action="ppaction://media"/>
            <a:extLst>
              <a:ext uri="{FF2B5EF4-FFF2-40B4-BE49-F238E27FC236}">
                <a16:creationId xmlns:a16="http://schemas.microsoft.com/office/drawing/2014/main" id="{4E692308-BAE3-014A-B60D-0C83E6729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309" y="2139513"/>
            <a:ext cx="8660782" cy="4871689"/>
          </a:xfrm>
          <a:prstGeom prst="rect">
            <a:avLst/>
          </a:prstGeom>
        </p:spPr>
      </p:pic>
      <p:pic>
        <p:nvPicPr>
          <p:cNvPr id="5" name="Picture 4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A96CAF10-86BB-D14F-B04B-09B617A8D6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91"/>
          <a:stretch/>
        </p:blipFill>
        <p:spPr>
          <a:xfrm>
            <a:off x="1317600" y="2862000"/>
            <a:ext cx="697698" cy="34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6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VI_1973DLC_resnet50_spinalMotionsJan24shuffle1_200000_labeled" descr="MVI_1973DLC_resnet50_spinalMotionsJan24shuffle1_200000_labeled">
            <a:hlinkClick r:id="" action="ppaction://media"/>
            <a:extLst>
              <a:ext uri="{FF2B5EF4-FFF2-40B4-BE49-F238E27FC236}">
                <a16:creationId xmlns:a16="http://schemas.microsoft.com/office/drawing/2014/main" id="{4E692308-BAE3-014A-B60D-0C83E6729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309" y="2139513"/>
            <a:ext cx="8660782" cy="4871689"/>
          </a:xfrm>
          <a:prstGeom prst="rect">
            <a:avLst/>
          </a:prstGeom>
        </p:spPr>
      </p:pic>
      <p:pic>
        <p:nvPicPr>
          <p:cNvPr id="5" name="Picture 4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A96CAF10-86BB-D14F-B04B-09B617A8D6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91"/>
          <a:stretch/>
        </p:blipFill>
        <p:spPr>
          <a:xfrm>
            <a:off x="1318661" y="2861404"/>
            <a:ext cx="697698" cy="3427906"/>
          </a:xfrm>
          <a:prstGeom prst="rect">
            <a:avLst/>
          </a:prstGeom>
        </p:spPr>
      </p:pic>
      <p:pic>
        <p:nvPicPr>
          <p:cNvPr id="3" name="MVI_1973DLC_resnet50_spinalMotionsJan24shuffle1_200000_labeled" descr="MVI_1973DLC_resnet50_spinalMotionsJan24shuffle1_200000_labeled">
            <a:hlinkClick r:id="" action="ppaction://media"/>
            <a:extLst>
              <a:ext uri="{FF2B5EF4-FFF2-40B4-BE49-F238E27FC236}">
                <a16:creationId xmlns:a16="http://schemas.microsoft.com/office/drawing/2014/main" id="{31C33DF7-556A-B64A-A2A4-73C58DCA42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6309" y="2139512"/>
            <a:ext cx="8660782" cy="4871691"/>
          </a:xfrm>
          <a:prstGeom prst="rect">
            <a:avLst/>
          </a:prstGeom>
        </p:spPr>
      </p:pic>
      <p:sp>
        <p:nvSpPr>
          <p:cNvPr id="7" name="テキスト ボックス 65">
            <a:extLst>
              <a:ext uri="{FF2B5EF4-FFF2-40B4-BE49-F238E27FC236}">
                <a16:creationId xmlns:a16="http://schemas.microsoft.com/office/drawing/2014/main" id="{D6354448-5566-4A44-9D26-54B7FEC5218D}"/>
              </a:ext>
            </a:extLst>
          </p:cNvPr>
          <p:cNvSpPr txBox="1"/>
          <p:nvPr/>
        </p:nvSpPr>
        <p:spPr>
          <a:xfrm>
            <a:off x="324126" y="1134638"/>
            <a:ext cx="7803739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Results: Labeled spinal motions</a:t>
            </a:r>
          </a:p>
        </p:txBody>
      </p:sp>
      <p:pic>
        <p:nvPicPr>
          <p:cNvPr id="10" name="Picture 9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7143779B-E024-CA4B-86A2-390102EFCE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91"/>
          <a:stretch/>
        </p:blipFill>
        <p:spPr>
          <a:xfrm>
            <a:off x="1317600" y="2862000"/>
            <a:ext cx="697698" cy="34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55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603526" y="499638"/>
            <a:ext cx="3583866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Trajectory plot</a:t>
            </a:r>
          </a:p>
        </p:txBody>
      </p:sp>
      <p:pic>
        <p:nvPicPr>
          <p:cNvPr id="10" name="Picture 9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D429DEC9-643D-6C46-AA25-3E5A5B59A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28" y="1433161"/>
            <a:ext cx="7140369" cy="54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45E201-8F70-4289-80C6-2F158D7AAE10}"/>
              </a:ext>
            </a:extLst>
          </p:cNvPr>
          <p:cNvSpPr txBox="1"/>
          <p:nvPr/>
        </p:nvSpPr>
        <p:spPr>
          <a:xfrm>
            <a:off x="603526" y="499638"/>
            <a:ext cx="3583866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Arial" panose="020B0604020202020204" pitchFamily="34" charset="0"/>
                <a:cs typeface="Arial" panose="020B0604020202020204" pitchFamily="34" charset="0"/>
              </a:rPr>
              <a:t>Trajectory plot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3551AD5-7FB5-7844-8BCD-31DF2D911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8" y="2155967"/>
            <a:ext cx="9162049" cy="362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70189"/>
      </p:ext>
    </p:extLst>
  </p:cSld>
  <p:clrMapOvr>
    <a:masterClrMapping/>
  </p:clrMapOvr>
</p:sld>
</file>

<file path=ppt/theme/theme1.xml><?xml version="1.0" encoding="utf-8"?>
<a:theme xmlns:a="http://schemas.openxmlformats.org/drawingml/2006/main" name="Image prossing research team (Shiman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STデザインテンプレート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JSTデザインテンプレー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mage prossing research te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STデザインテンプレート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JSTデザインテンプレー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RA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STデザインテンプレート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7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JSTデザインテンプレー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STデザインテンプレー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STデザインテンプレー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21446</TotalTime>
  <Words>292</Words>
  <Application>Microsoft Macintosh PowerPoint</Application>
  <PresentationFormat>Custom</PresentationFormat>
  <Paragraphs>64</Paragraphs>
  <Slides>12</Slides>
  <Notes>1</Notes>
  <HiddenSlides>0</HiddenSlides>
  <MMClips>4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ＭＳ Ｐゴシック</vt:lpstr>
      <vt:lpstr>Arial</vt:lpstr>
      <vt:lpstr>Calibri</vt:lpstr>
      <vt:lpstr>Gill Sans</vt:lpstr>
      <vt:lpstr>Times New Roman</vt:lpstr>
      <vt:lpstr>Image prossing research team (Shimane)</vt:lpstr>
      <vt:lpstr>Image prossing research team</vt:lpstr>
      <vt:lpstr>RAP</vt:lpstr>
      <vt:lpstr>ビットマップ イメージ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新技術説明会　様式例</dc:title>
  <dc:creator>hiroyo.goto</dc:creator>
  <cp:lastModifiedBy>Satoshi Oota</cp:lastModifiedBy>
  <cp:revision>587</cp:revision>
  <cp:lastPrinted>2014-11-27T08:57:07Z</cp:lastPrinted>
  <dcterms:created xsi:type="dcterms:W3CDTF">2003-10-14T04:37:25Z</dcterms:created>
  <dcterms:modified xsi:type="dcterms:W3CDTF">2022-01-26T08:32:20Z</dcterms:modified>
</cp:coreProperties>
</file>